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16.xml" ContentType="application/vnd.openxmlformats-officedocument.presentationml.notesSlide+xml"/>
  <Override PartName="/ppt/tags/tag20.xml" ContentType="application/vnd.openxmlformats-officedocument.presentationml.tags+xml"/>
  <Override PartName="/ppt/notesSlides/notesSlide17.xml" ContentType="application/vnd.openxmlformats-officedocument.presentationml.notesSlide+xml"/>
  <Override PartName="/ppt/tags/tag21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sldIdLst>
    <p:sldId id="259" r:id="rId2"/>
    <p:sldId id="261" r:id="rId3"/>
    <p:sldId id="262" r:id="rId4"/>
    <p:sldId id="263" r:id="rId5"/>
    <p:sldId id="265" r:id="rId6"/>
    <p:sldId id="266" r:id="rId7"/>
    <p:sldId id="267" r:id="rId8"/>
    <p:sldId id="278" r:id="rId9"/>
    <p:sldId id="279" r:id="rId10"/>
    <p:sldId id="280" r:id="rId11"/>
    <p:sldId id="274" r:id="rId12"/>
    <p:sldId id="276" r:id="rId13"/>
    <p:sldId id="275" r:id="rId14"/>
    <p:sldId id="277" r:id="rId15"/>
    <p:sldId id="281" r:id="rId16"/>
    <p:sldId id="264" r:id="rId17"/>
    <p:sldId id="268" r:id="rId18"/>
    <p:sldId id="269" r:id="rId19"/>
    <p:sldId id="270" r:id="rId20"/>
    <p:sldId id="273" r:id="rId21"/>
    <p:sldId id="27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8187" autoAdjust="0"/>
  </p:normalViewPr>
  <p:slideViewPr>
    <p:cSldViewPr showGuides="1">
      <p:cViewPr varScale="1">
        <p:scale>
          <a:sx n="61" d="100"/>
          <a:sy n="61" d="100"/>
        </p:scale>
        <p:origin x="-270" y="-78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4C06479-AF16-4714-A570-C390755D5B43}" type="datetimeFigureOut">
              <a:rPr lang="en-US"/>
              <a:pPr>
                <a:defRPr/>
              </a:pPr>
              <a:t>7/6/2012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822218-A831-4F60-B697-5C8C06583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4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BC0FF5-C70A-48D8-9388-04DEB18223B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B9CB39-49D6-448B-88A9-D8E48640B504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F82406-3F02-4225-B1DB-F4D6AA945271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F82406-3F02-4225-B1DB-F4D6AA945271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D37A61-E35F-463E-AAA4-DCFCF8746B8B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62A308-9C14-44E8-B29D-36C76D26A13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63E19A-7FDB-4F81-8918-D50677FEB768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D388EF-42A4-4505-BC53-916D1D5CA8F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3EFFB2-F8C7-4E3C-8309-4C0F33E9FEFF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822C37-33F1-4004-9D2C-A5DFD2B1BD7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EB21E1-DBDB-45D4-9E60-53313A73EEF1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D498EE-B95C-4678-B4C9-F63E7F0040D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AAD442-1980-486C-8192-32C310AC5B1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CDB2D3-B965-4B7E-93A5-7F5D2CCAD34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8115B8-159B-4ACD-95BD-668AFC0496D0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609E70-9F49-43C5-83E9-EE6F291561E4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44F7EE-6649-4C6F-839C-703242DDCDE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4C46CF-1AE3-4653-986B-31DA3FC3B03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2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D297B-53D6-49AC-A103-D227423C7FDB}" type="datetimeFigureOut">
              <a:rPr lang="en-US"/>
              <a:pPr>
                <a:defRPr/>
              </a:pPr>
              <a:t>7/6/2012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A6138-13FB-42FE-A959-86380B2A6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59266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E955C-EF46-487F-B14D-E0ECCD6DA489}" type="datetimeFigureOut">
              <a:rPr lang="en-US"/>
              <a:pPr>
                <a:defRPr/>
              </a:pPr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3FAA5-85A4-4FF8-BCF2-0D9A8A788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1788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5ED82-6C2C-429B-8D17-4615AABBE97A}" type="datetimeFigureOut">
              <a:rPr lang="en-US"/>
              <a:pPr>
                <a:defRPr/>
              </a:pPr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AC319-D0AB-4755-A432-F2B07F303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6622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1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1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10CF5-552D-48F6-A563-9A82255FCE0B}" type="datetimeFigureOut">
              <a:rPr lang="en-US"/>
              <a:pPr>
                <a:defRPr/>
              </a:pPr>
              <a:t>7/6/2012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46493-21DF-4F25-9713-1BC751DF5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4278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E8F23-C237-4F54-B027-30547744C327}" type="datetimeFigureOut">
              <a:rPr lang="en-US"/>
              <a:pPr>
                <a:defRPr/>
              </a:pPr>
              <a:t>7/6/2012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613C8-8CFE-4BDC-94B9-334779592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4399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EFBC-E157-42FD-9C4F-CE5872E28266}" type="datetimeFigureOut">
              <a:rPr lang="en-US"/>
              <a:pPr>
                <a:defRPr/>
              </a:pPr>
              <a:t>7/6/2012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1123C-5AFA-400C-820C-F1B66C4F7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518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136D6-935C-4702-AD0A-B2A90B729869}" type="datetimeFigureOut">
              <a:rPr lang="en-US"/>
              <a:pPr>
                <a:defRPr/>
              </a:pPr>
              <a:t>7/6/2012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B01A5-93B3-4F1E-8234-94F7AB7D0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5530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1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52601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68BAF-06AA-4FC2-907F-280918ACF0D1}" type="datetimeFigureOut">
              <a:rPr lang="en-US"/>
              <a:pPr>
                <a:defRPr/>
              </a:pPr>
              <a:t>7/6/2012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B3C87-604B-4DE5-8C06-54BC11808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49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DAC71-65CA-4AE7-9493-990625FB0017}" type="datetimeFigureOut">
              <a:rPr lang="en-US"/>
              <a:pPr>
                <a:defRPr/>
              </a:pPr>
              <a:t>7/6/2012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1D007-C09C-406D-BDCE-880B656D1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12333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A4990-79AC-4F07-9FE8-8044257BB83D}" type="datetimeFigureOut">
              <a:rPr lang="en-US"/>
              <a:pPr>
                <a:defRPr/>
              </a:pPr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C5E04-C639-4A9C-96A5-11792632C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6937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DCE72B-742C-41F8-8B1A-ECCCA155FFDD}" type="datetimeFigureOut">
              <a:rPr lang="en-US"/>
              <a:pPr>
                <a:defRPr/>
              </a:pPr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128ED7-B117-49F0-B3BC-D220FFC99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Full Monte Cost and Schedule Risk Analysis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505200" y="1625600"/>
            <a:ext cx="5046663" cy="508000"/>
          </a:xfrm>
        </p:spPr>
        <p:txBody>
          <a:bodyPr/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for </a:t>
            </a:r>
            <a:r>
              <a:rPr lang="en-US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Microsoft Project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6096000" y="5862638"/>
            <a:ext cx="2460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Arial" charset="0"/>
                <a:cs typeface="Arial" charset="0"/>
              </a:rPr>
              <a:t>f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rom </a:t>
            </a:r>
            <a:r>
              <a:rPr lang="en-US" sz="24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Barbecana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800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92125" y="381000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Schedule Quality Check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285875"/>
            <a:ext cx="73533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381170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1112838"/>
            <a:ext cx="6597650" cy="530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153400" cy="914400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Integrated into Microsoft Project 2010</a:t>
            </a:r>
          </a:p>
        </p:txBody>
      </p:sp>
      <p:sp>
        <p:nvSpPr>
          <p:cNvPr id="6" name="Oval 5"/>
          <p:cNvSpPr/>
          <p:nvPr/>
        </p:nvSpPr>
        <p:spPr>
          <a:xfrm>
            <a:off x="990600" y="1447800"/>
            <a:ext cx="3886200" cy="1371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 advTm="8000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858000" cy="512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153400" cy="914400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Integrated into Microsoft Project 2007</a:t>
            </a:r>
          </a:p>
        </p:txBody>
      </p:sp>
      <p:sp>
        <p:nvSpPr>
          <p:cNvPr id="6" name="Oval 5"/>
          <p:cNvSpPr/>
          <p:nvPr/>
        </p:nvSpPr>
        <p:spPr>
          <a:xfrm>
            <a:off x="4648200" y="1143000"/>
            <a:ext cx="3733800" cy="2971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 advTm="8000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371725"/>
            <a:ext cx="714375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153400" cy="914400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Sophisticated Data Editing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420688" y="1522413"/>
            <a:ext cx="2622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Integrated Navigation</a:t>
            </a: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430213" y="5845175"/>
            <a:ext cx="7977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Enter Optimistic and Pessimistic values as Durations or Percentages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524000" y="1922463"/>
            <a:ext cx="207963" cy="15065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419600" y="4419600"/>
            <a:ext cx="1371600" cy="14255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257800" y="4419600"/>
            <a:ext cx="1806575" cy="14255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42799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153400" cy="914400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Global Edits</a:t>
            </a: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4419600" y="5562600"/>
            <a:ext cx="3176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Control what gets updated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048000" y="4495800"/>
            <a:ext cx="1371600" cy="11969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 advTm="8000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153400" cy="9144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Comprehensive Analysis Options</a:t>
            </a: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2057400" y="5257800"/>
            <a:ext cx="49482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Choose either Project Completion or Specific Milestones for Sensitivity Analysis</a:t>
            </a:r>
            <a:endParaRPr lang="en-US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033588"/>
            <a:ext cx="2886075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4572000" y="3886200"/>
            <a:ext cx="0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12967470"/>
      </p:ext>
    </p:extLst>
  </p:cSld>
  <p:clrMapOvr>
    <a:masterClrMapping/>
  </p:clrMapOvr>
  <p:transition spd="slow" advTm="8000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042275" cy="914400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Easily find available Graphical Reports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3657600" cy="429736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endParaRPr lang="en-US" sz="24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endParaRPr lang="en-US" sz="24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143000"/>
            <a:ext cx="786765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6000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042275" cy="914400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Histogram Reports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3657600" cy="429736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endParaRPr lang="en-US" sz="24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endParaRPr lang="en-US" sz="24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162800" cy="5134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 advTm="8000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3048000"/>
            <a:ext cx="4354512" cy="304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42275" cy="914400"/>
          </a:xfrm>
        </p:spPr>
        <p:txBody>
          <a:bodyPr/>
          <a:lstStyle/>
          <a:p>
            <a:pPr algn="ctr"/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Intuitive navigation to relevant information</a:t>
            </a:r>
          </a:p>
        </p:txBody>
      </p:sp>
      <p:pic>
        <p:nvPicPr>
          <p:cNvPr id="1638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76400"/>
            <a:ext cx="3657600" cy="3036888"/>
          </a:xfrm>
        </p:spPr>
      </p:pic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5105400" y="1752600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Detail Task Results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429000" y="1905000"/>
            <a:ext cx="16764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200400" y="3200400"/>
            <a:ext cx="685800" cy="2209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352800" y="5562600"/>
            <a:ext cx="1066800" cy="76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TextBox 15"/>
          <p:cNvSpPr txBox="1">
            <a:spLocks noChangeArrowheads="1"/>
          </p:cNvSpPr>
          <p:nvPr/>
        </p:nvSpPr>
        <p:spPr bwMode="auto">
          <a:xfrm>
            <a:off x="609600" y="5486400"/>
            <a:ext cx="281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With immediate access</a:t>
            </a:r>
          </a:p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 to appropriate graphs</a:t>
            </a:r>
          </a:p>
        </p:txBody>
      </p:sp>
    </p:spTree>
    <p:custDataLst>
      <p:tags r:id="rId1"/>
    </p:custData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42275" cy="914400"/>
          </a:xfrm>
        </p:spPr>
        <p:txBody>
          <a:bodyPr/>
          <a:lstStyle/>
          <a:p>
            <a:pPr algn="ctr"/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Gantt Charts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3657600" cy="429736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endParaRPr lang="en-US" sz="24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endParaRPr lang="en-US" sz="24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652588"/>
            <a:ext cx="83439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1625600" y="5562600"/>
            <a:ext cx="5843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Combined Deterministic, Expected and Sensitivity</a:t>
            </a:r>
          </a:p>
        </p:txBody>
      </p:sp>
    </p:spTree>
    <p:custDataLst>
      <p:tags r:id="rId1"/>
    </p:custDataLst>
  </p:cSld>
  <p:clrMapOvr>
    <a:masterClrMapping/>
  </p:clrMapOvr>
  <p:transition spd="slow" advTm="800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800600"/>
          </a:xfrm>
        </p:spPr>
        <p:txBody>
          <a:bodyPr rtlCol="0">
            <a:noAutofit/>
          </a:bodyPr>
          <a:lstStyle/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Full featured Monte Carlo Risk Analysis </a:t>
            </a: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Microsoft Project 2007 and 2010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Schedule Risk Analysis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Cost Risk Analysis</a:t>
            </a: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Sensitivity Analysis</a:t>
            </a: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Schedule Quality Checks</a:t>
            </a: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Compatible with Risk+ data</a:t>
            </a: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High Performance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itle 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457200" y="3810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3200">
                <a:solidFill>
                  <a:schemeClr val="bg1"/>
                </a:solidFill>
                <a:latin typeface="Arial" charset="0"/>
                <a:cs typeface="Arial" charset="0"/>
              </a:rPr>
              <a:t>Full Monte Cost and Schedule Risk Analysis</a:t>
            </a:r>
          </a:p>
        </p:txBody>
      </p:sp>
    </p:spTree>
    <p:custDataLst>
      <p:tags r:id="rId1"/>
    </p:custDataLst>
  </p:cSld>
  <p:clrMapOvr>
    <a:masterClrMapping/>
  </p:clrMapOvr>
  <p:transition spd="slow" advTm="8000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42275" cy="914400"/>
          </a:xfrm>
        </p:spPr>
        <p:txBody>
          <a:bodyPr/>
          <a:lstStyle/>
          <a:p>
            <a:pPr algn="ctr"/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Compatible with Deltek Risk+ Data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3657600" cy="429736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endParaRPr lang="en-US" sz="24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endParaRPr lang="en-US" sz="24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1752600"/>
            <a:ext cx="8001000" cy="42973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Full Monte can convert and utilize existing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Deltek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Risk+ information including duration estimates and distribution types.</a:t>
            </a:r>
          </a:p>
          <a:p>
            <a:pPr fontAlgn="auto">
              <a:lnSpc>
                <a:spcPct val="100000"/>
              </a:lnSpc>
              <a:spcAft>
                <a:spcPts val="1200"/>
              </a:spcAft>
              <a:defRPr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Full Monte features customizable mapping to Microsoft Project fields to enable co-existence with existing add-on/customer use of user fields.</a:t>
            </a:r>
            <a:endParaRPr lang="en-US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00000"/>
              </a:lnSpc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8000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3657600" cy="429736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endParaRPr lang="en-US" sz="24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</a:pPr>
            <a:endParaRPr lang="en-US" sz="24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6679" y="228600"/>
            <a:ext cx="2683748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srgbClr val="FF0000">
                      <a:alpha val="40000"/>
                    </a:srgbClr>
                  </a:outerShdw>
                </a:effectLst>
                <a:latin typeface="+mn-lt"/>
              </a:rPr>
              <a:t>Fast</a:t>
            </a:r>
            <a:r>
              <a:rPr lang="en-US" sz="6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…</a:t>
            </a:r>
          </a:p>
        </p:txBody>
      </p:sp>
      <p:pic>
        <p:nvPicPr>
          <p:cNvPr id="19460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1465263"/>
            <a:ext cx="469265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152400" y="5257800"/>
            <a:ext cx="8924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latin typeface="Arial" charset="0"/>
                <a:cs typeface="Arial" charset="0"/>
              </a:rPr>
              <a:t>1000 Simulations on 3600 tasks in around 30 seconds </a:t>
            </a:r>
          </a:p>
        </p:txBody>
      </p:sp>
    </p:spTree>
    <p:custDataLst>
      <p:tags r:id="rId1"/>
    </p:custDataLst>
  </p:cSld>
  <p:clrMapOvr>
    <a:masterClrMapping/>
  </p:clrMapOvr>
  <p:transition spd="slow" advTm="800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4648200" cy="914400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Schedule Risk Analysis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5562600" cy="4297363"/>
          </a:xfrm>
        </p:spPr>
        <p:txBody>
          <a:bodyPr rtlCol="0">
            <a:noAutofit/>
          </a:bodyPr>
          <a:lstStyle/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Point Duration Estimates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Probability Distributions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Probabilistic and Conditional Branching</a:t>
            </a: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Correlation between Activities</a:t>
            </a: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Criticality Index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00000"/>
              </a:lnSpc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488" y="1905000"/>
            <a:ext cx="3694112" cy="3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2"/>
          <p:cNvSpPr txBox="1">
            <a:spLocks noChangeArrowheads="1"/>
          </p:cNvSpPr>
          <p:nvPr/>
        </p:nvSpPr>
        <p:spPr bwMode="auto">
          <a:xfrm>
            <a:off x="6610350" y="5181600"/>
            <a:ext cx="74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Time</a:t>
            </a: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 rot="-5400000">
            <a:off x="7974012" y="3554413"/>
            <a:ext cx="1482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Confidence</a:t>
            </a: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 rot="-5400000">
            <a:off x="4670425" y="3554413"/>
            <a:ext cx="1384300" cy="4000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Probability</a:t>
            </a:r>
          </a:p>
        </p:txBody>
      </p:sp>
    </p:spTree>
    <p:custDataLst>
      <p:tags r:id="rId1"/>
    </p:custDataLst>
  </p:cSld>
  <p:clrMapOvr>
    <a:masterClrMapping/>
  </p:clrMapOvr>
  <p:transition spd="slow" advTm="8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4648200" cy="914400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Sensitivity Analysis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3657600" cy="4297363"/>
          </a:xfrm>
        </p:spPr>
        <p:txBody>
          <a:bodyPr rtlCol="0">
            <a:noAutofit/>
          </a:bodyPr>
          <a:lstStyle/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Allows you to identify the tasks creating the most uncertainty in project or milestone outcome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Sensitivity Index</a:t>
            </a: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Tornado Chart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00000"/>
              </a:lnSpc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00000"/>
              </a:lnSpc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2895600"/>
            <a:ext cx="353377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5194300" y="2419350"/>
            <a:ext cx="3035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Tornado Sensitivity Chart</a:t>
            </a:r>
          </a:p>
        </p:txBody>
      </p:sp>
    </p:spTree>
    <p:custDataLst>
      <p:tags r:id="rId1"/>
    </p:custDataLst>
  </p:cSld>
  <p:clrMapOvr>
    <a:masterClrMapping/>
  </p:clrMapOvr>
  <p:transition spd="slow" advTm="8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4648200" cy="914400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Cost Analysis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3657600" cy="4297363"/>
          </a:xfrm>
        </p:spPr>
        <p:txBody>
          <a:bodyPr rtlCol="0">
            <a:noAutofit/>
          </a:bodyPr>
          <a:lstStyle/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Calculates Task and Project cost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Takes into account Per Use Cost, Actual Costs, and Rates</a:t>
            </a:r>
          </a:p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Uses Escalated Costs for late running tasks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00000"/>
              </a:lnSpc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00000"/>
              </a:lnSpc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346392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5"/>
          <p:cNvSpPr txBox="1">
            <a:spLocks noChangeArrowheads="1"/>
          </p:cNvSpPr>
          <p:nvPr/>
        </p:nvSpPr>
        <p:spPr bwMode="auto">
          <a:xfrm rot="-5400000">
            <a:off x="8050212" y="4122738"/>
            <a:ext cx="1482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Confidence</a:t>
            </a:r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 rot="-5400000">
            <a:off x="4365625" y="4060825"/>
            <a:ext cx="1384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Probability</a:t>
            </a: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6610350" y="5562600"/>
            <a:ext cx="712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Cost</a:t>
            </a:r>
          </a:p>
        </p:txBody>
      </p:sp>
    </p:spTree>
    <p:custDataLst>
      <p:tags r:id="rId1"/>
    </p:custDataLst>
  </p:cSld>
  <p:clrMapOvr>
    <a:masterClrMapping/>
  </p:clrMapOvr>
  <p:transition spd="slow" advTm="8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153400" cy="914400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Probabilistic and Conditional Branching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4297363"/>
          </a:xfrm>
        </p:spPr>
        <p:txBody>
          <a:bodyPr rtlCol="0">
            <a:noAutofit/>
          </a:bodyPr>
          <a:lstStyle/>
          <a:p>
            <a:pPr fontAlgn="auto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Probabilistic Branching</a:t>
            </a:r>
          </a:p>
          <a:p>
            <a:pPr lvl="1" fontAlgn="auto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Define the probability of various paths through the project logic being executed</a:t>
            </a:r>
          </a:p>
          <a:p>
            <a:pPr marL="914400" lvl="2" indent="0" fontAlgn="auto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example: There is a 10% chance of re-work after QC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inspection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Conditional Branching</a:t>
            </a:r>
          </a:p>
          <a:p>
            <a:pPr lvl="1" fontAlgn="auto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Make a decision which path to execute based on the expected completion date of specific tasks</a:t>
            </a:r>
          </a:p>
          <a:p>
            <a:pPr marL="914400" lvl="2" indent="0" fontAlgn="auto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example: If material is delivered after June 28 then we will outsource installation.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00000"/>
              </a:lnSpc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00000"/>
              </a:lnSpc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153400" cy="9144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Correlation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297363"/>
          </a:xfrm>
        </p:spPr>
        <p:txBody>
          <a:bodyPr rtlCol="0">
            <a:noAutofit/>
          </a:bodyPr>
          <a:lstStyle/>
          <a:p>
            <a:pPr fontAlgn="auto">
              <a:lnSpc>
                <a:spcPct val="100000"/>
              </a:lnSpc>
              <a:spcAft>
                <a:spcPts val="18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Full Monte allows the definition of Groups that can be used to model the impact of external influences across multiple activities</a:t>
            </a:r>
          </a:p>
          <a:p>
            <a:pPr marL="341313" lvl="1" indent="0" fontAlgn="auto">
              <a:lnSpc>
                <a:spcPct val="100000"/>
              </a:lnSpc>
              <a:spcAft>
                <a:spcPts val="1800"/>
              </a:spcAft>
              <a:buFont typeface="Courier New" pitchFamily="49" charset="0"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example: A  group called Weather can be defined and the influence of Weather on multiple transportation activities can be defined as a percentage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00000"/>
              </a:lnSpc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92125" y="381000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Correlation – Scatter Plot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8" y="1219200"/>
            <a:ext cx="5719762" cy="491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779493"/>
      </p:ext>
    </p:extLst>
  </p:cSld>
  <p:clrMapOvr>
    <a:masterClrMapping/>
  </p:clrMapOvr>
  <p:transition spd="slow" advTm="800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92125" y="381000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Schedule Quality Check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495800"/>
          </a:xfrm>
        </p:spPr>
        <p:txBody>
          <a:bodyPr rtlCol="0">
            <a:noAutofit/>
          </a:bodyPr>
          <a:lstStyle/>
          <a:p>
            <a:pPr fontAlgn="auto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DCMA 14pt Assessment</a:t>
            </a:r>
          </a:p>
          <a:p>
            <a:pPr lvl="1" fontAlgn="auto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Analyze your project for compliance with all 14 of the DCMA schedule metric guidelines</a:t>
            </a:r>
          </a:p>
          <a:p>
            <a:pPr lvl="1" fontAlgn="auto">
              <a:lnSpc>
                <a:spcPct val="100000"/>
              </a:lnSpc>
              <a:spcAft>
                <a:spcPts val="1200"/>
              </a:spcAft>
              <a:defRPr/>
            </a:pP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Industry Best Practice</a:t>
            </a:r>
          </a:p>
          <a:p>
            <a:pPr lvl="1" fontAlgn="auto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More than 10 additional metrics compared to the DCMA schedule assessment</a:t>
            </a:r>
          </a:p>
          <a:p>
            <a:pPr lvl="1" fontAlgn="auto">
              <a:lnSpc>
                <a:spcPct val="100000"/>
              </a:lnSpc>
              <a:spcAft>
                <a:spcPts val="1200"/>
              </a:spcAft>
              <a:defRPr/>
            </a:pP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User Configurable Selection and Criteria</a:t>
            </a:r>
          </a:p>
          <a:p>
            <a:pPr lvl="1" fontAlgn="auto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Modify exclusions and thresholds</a:t>
            </a:r>
          </a:p>
          <a:p>
            <a:pPr marL="0" indent="0" fontAlgn="auto">
              <a:lnSpc>
                <a:spcPct val="100000"/>
              </a:lnSpc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54486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432</Words>
  <Application>Microsoft Office PowerPoint</Application>
  <PresentationFormat>On-screen Show (4:3)</PresentationFormat>
  <Paragraphs>95</Paragraphs>
  <Slides>21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Project Status Report</vt:lpstr>
      <vt:lpstr>Full Monte Cost and Schedule Risk Analysis</vt:lpstr>
      <vt:lpstr>PowerPoint Presentation</vt:lpstr>
      <vt:lpstr>Schedule Risk Analysis</vt:lpstr>
      <vt:lpstr>Sensitivity Analysis</vt:lpstr>
      <vt:lpstr>Cost Analysis</vt:lpstr>
      <vt:lpstr>Probabilistic and Conditional Branching</vt:lpstr>
      <vt:lpstr>Correlation</vt:lpstr>
      <vt:lpstr>PowerPoint Presentation</vt:lpstr>
      <vt:lpstr>PowerPoint Presentation</vt:lpstr>
      <vt:lpstr>PowerPoint Presentation</vt:lpstr>
      <vt:lpstr>Integrated into Microsoft Project 2010</vt:lpstr>
      <vt:lpstr>Integrated into Microsoft Project 2007</vt:lpstr>
      <vt:lpstr>Sophisticated Data Editing</vt:lpstr>
      <vt:lpstr>Global Edits</vt:lpstr>
      <vt:lpstr>Comprehensive Analysis Options</vt:lpstr>
      <vt:lpstr>Easily find available Graphical Reports</vt:lpstr>
      <vt:lpstr>Histogram Reports</vt:lpstr>
      <vt:lpstr>Intuitive navigation to relevant information</vt:lpstr>
      <vt:lpstr>Gantt Charts</vt:lpstr>
      <vt:lpstr>Compatible with Deltek Risk+ Data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2011-09-26T15:07:20Z</dcterms:created>
  <dcterms:modified xsi:type="dcterms:W3CDTF">2012-07-06T17:21:36Z</dcterms:modified>
</cp:coreProperties>
</file>